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sldIdLst>
    <p:sldId id="293" r:id="rId2"/>
    <p:sldId id="332" r:id="rId3"/>
    <p:sldId id="296" r:id="rId4"/>
    <p:sldId id="344" r:id="rId5"/>
    <p:sldId id="345" r:id="rId6"/>
    <p:sldId id="346" r:id="rId7"/>
    <p:sldId id="336" r:id="rId8"/>
    <p:sldId id="338" r:id="rId9"/>
    <p:sldId id="320" r:id="rId10"/>
    <p:sldId id="352" r:id="rId11"/>
    <p:sldId id="354" r:id="rId12"/>
    <p:sldId id="342" r:id="rId13"/>
    <p:sldId id="364" r:id="rId14"/>
    <p:sldId id="262" r:id="rId15"/>
    <p:sldId id="347" r:id="rId16"/>
    <p:sldId id="349" r:id="rId17"/>
    <p:sldId id="350" r:id="rId18"/>
    <p:sldId id="291" r:id="rId19"/>
    <p:sldId id="365" r:id="rId20"/>
    <p:sldId id="328" r:id="rId21"/>
    <p:sldId id="294" r:id="rId22"/>
    <p:sldId id="32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498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14498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52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Қарқаралы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қаласындағы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Мәди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Бәпиұлы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атындағы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орта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орта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мектеп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базасындағы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тірек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мектебі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(РО)» КММ</a:t>
            </a: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95936" y="3861048"/>
            <a:ext cx="4487896" cy="12241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0" rIns="18288">
            <a:normAutofit fontScale="92500" lnSpcReduction="20000"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География пәні мұғалімі</a:t>
            </a:r>
          </a:p>
          <a:p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Адамбаева Айгуль Омирсериковна</a:t>
            </a:r>
          </a:p>
          <a:p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Сарапшы педагог</a:t>
            </a:r>
          </a:p>
          <a:p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Еңбек өтілім:18 жыл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blob:https://web.whatsapp.com/c5722fa0-71ce-4416-8615-e53da8b54c9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5" t="21828" r="41212" b="45679"/>
          <a:stretch/>
        </p:blipFill>
        <p:spPr bwMode="auto">
          <a:xfrm>
            <a:off x="899592" y="2492896"/>
            <a:ext cx="2857789" cy="2969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033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1777" y="620688"/>
            <a:ext cx="7362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Ауа-райы және метеорологиялық элементтерді өткенде, оқушы білімінің</a:t>
            </a: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функционалддық сауаттылығын жетілдіруде географиялық</a:t>
            </a: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 құралын қолданамын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" t="11070" b="4921"/>
          <a:stretch/>
        </p:blipFill>
        <p:spPr bwMode="auto">
          <a:xfrm>
            <a:off x="256389" y="1628800"/>
            <a:ext cx="8507151" cy="414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4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905" t="11883" r="1622" b="4389"/>
          <a:stretch/>
        </p:blipFill>
        <p:spPr>
          <a:xfrm>
            <a:off x="1403648" y="2564904"/>
            <a:ext cx="6048672" cy="3528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466" y="296385"/>
            <a:ext cx="903164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smtClean="0"/>
              <a:t>    Бұл тапсырмаларды оқушылар компьютерде жеке, жұппен және топпен </a:t>
            </a:r>
          </a:p>
          <a:p>
            <a:r>
              <a:rPr lang="kk-KZ" dirty="0" smtClean="0"/>
              <a:t>жұмыс жасай алады. Тапсырмалар оқушының өмірде қолдана алу дағдысын </a:t>
            </a:r>
          </a:p>
          <a:p>
            <a:r>
              <a:rPr lang="kk-KZ" dirty="0"/>
              <a:t>қ</a:t>
            </a:r>
            <a:r>
              <a:rPr lang="kk-KZ" dirty="0" smtClean="0"/>
              <a:t>алыптастыруға арналған. Түрлі графиктерді, диаграммаларды құра алып, </a:t>
            </a:r>
          </a:p>
          <a:p>
            <a:r>
              <a:rPr lang="kk-KZ" dirty="0"/>
              <a:t>м</a:t>
            </a:r>
            <a:r>
              <a:rPr lang="kk-KZ" dirty="0" smtClean="0"/>
              <a:t>етеорологиялық өлшеу құралдарымен жұмыс жасайды және есептеулер </a:t>
            </a:r>
          </a:p>
          <a:p>
            <a:r>
              <a:rPr lang="kk-KZ" dirty="0"/>
              <a:t>ж</a:t>
            </a:r>
            <a:r>
              <a:rPr lang="kk-KZ" dirty="0" smtClean="0"/>
              <a:t>үргізеді. Тапсырманы орындауға оқушыға үш мүмкіндік және шектеулі уақыт</a:t>
            </a:r>
          </a:p>
          <a:p>
            <a:r>
              <a:rPr lang="kk-KZ" dirty="0" smtClean="0"/>
              <a:t>береді. Қателессе тапсырманы қайталай алады. Дұрыс орындаса оқушыға ауызша</a:t>
            </a:r>
          </a:p>
          <a:p>
            <a:r>
              <a:rPr lang="kk-KZ" dirty="0" smtClean="0"/>
              <a:t>баға береді.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61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43174" y="2428868"/>
            <a:ext cx="3286148" cy="2428892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/>
              <a:t>География пәнінде функционалдық дағдыларды қалыптастыру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15074" y="1142984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Статистикалық мәліметтер мен жұмыс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00826" y="2500306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Тірек логикалық жазбалар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428868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Әр түрлі жағдаяттардан шыға білу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714752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Географиялық есептер шығару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14744" y="5357826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Ғылыми зерттеу жұмыстары, жобалар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5429264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Сәйкестендіру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388" y="4000504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Картамен жұмыс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86116" y="928670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kk-KZ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Графиктер мен диаграммаларды талдау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472" y="1000108"/>
            <a:ext cx="200026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Саяхат сабақтар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0100" y="5072074"/>
            <a:ext cx="2428892" cy="15252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Оқушылардың ойлау қабілетімен есте сақтау дағдысын жетілдіру</a:t>
            </a:r>
            <a:endParaRPr 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 flipH="1" flipV="1">
            <a:off x="2560576" y="2000240"/>
            <a:ext cx="233954" cy="4646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85984" y="3072380"/>
            <a:ext cx="3971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57422" y="4250822"/>
            <a:ext cx="277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4" idx="0"/>
          </p:cNvCxnSpPr>
          <p:nvPr/>
        </p:nvCxnSpPr>
        <p:spPr>
          <a:xfrm flipH="1">
            <a:off x="2214546" y="4823930"/>
            <a:ext cx="692062" cy="248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15072" y="4428562"/>
            <a:ext cx="5143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72000" y="4929133"/>
            <a:ext cx="0" cy="4286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715008" y="4787926"/>
            <a:ext cx="585184" cy="641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929322" y="3000372"/>
            <a:ext cx="5715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700758" y="2071108"/>
            <a:ext cx="514316" cy="429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0"/>
            <a:endCxn id="12" idx="2"/>
          </p:cNvCxnSpPr>
          <p:nvPr/>
        </p:nvCxnSpPr>
        <p:spPr>
          <a:xfrm flipV="1">
            <a:off x="4286248" y="1928802"/>
            <a:ext cx="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214546" y="1772816"/>
            <a:ext cx="142876" cy="15598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алее 23">
            <a:hlinkClick r:id="rId2" action="ppaction://hlinksldjump" highlightClick="1"/>
          </p:cNvPr>
          <p:cNvSpPr/>
          <p:nvPr/>
        </p:nvSpPr>
        <p:spPr>
          <a:xfrm>
            <a:off x="5076056" y="1772816"/>
            <a:ext cx="72008" cy="7799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зад 24">
            <a:hlinkClick r:id="rId3" action="ppaction://hlinksldjump" highlightClick="1"/>
          </p:cNvPr>
          <p:cNvSpPr/>
          <p:nvPr/>
        </p:nvSpPr>
        <p:spPr>
          <a:xfrm>
            <a:off x="8820472" y="6597352"/>
            <a:ext cx="216024" cy="1440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rId4" action="ppaction://hlinksldjump" highlightClick="1"/>
          </p:cNvPr>
          <p:cNvSpPr/>
          <p:nvPr/>
        </p:nvSpPr>
        <p:spPr>
          <a:xfrm>
            <a:off x="7956376" y="6093296"/>
            <a:ext cx="258962" cy="2646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rId5" action="ppaction://hlinksldjump" highlightClick="1"/>
          </p:cNvPr>
          <p:cNvSpPr/>
          <p:nvPr/>
        </p:nvSpPr>
        <p:spPr>
          <a:xfrm>
            <a:off x="7956376" y="1928802"/>
            <a:ext cx="258962" cy="14230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правляющая кнопка: далее 28">
            <a:hlinkClick r:id="rId6" action="ppaction://hlinksldjump" highlightClick="1"/>
          </p:cNvPr>
          <p:cNvSpPr/>
          <p:nvPr/>
        </p:nvSpPr>
        <p:spPr>
          <a:xfrm>
            <a:off x="3059832" y="6429396"/>
            <a:ext cx="226284" cy="1679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далее 30">
            <a:hlinkClick r:id="rId7" action="ppaction://hlinksldjump" highlightClick="1"/>
          </p:cNvPr>
          <p:cNvSpPr/>
          <p:nvPr/>
        </p:nvSpPr>
        <p:spPr>
          <a:xfrm>
            <a:off x="2051720" y="4500570"/>
            <a:ext cx="162826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далее 27">
            <a:hlinkClick r:id="rId8" action="ppaction://hlinksldjump" highlightClick="1"/>
          </p:cNvPr>
          <p:cNvSpPr/>
          <p:nvPr/>
        </p:nvSpPr>
        <p:spPr>
          <a:xfrm>
            <a:off x="8215338" y="4823930"/>
            <a:ext cx="214314" cy="124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43050"/>
            <a:ext cx="8570109" cy="48722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kk-K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k-K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Климатограмма бойынша жауап беріңіз:</a:t>
            </a:r>
          </a:p>
          <a:p>
            <a:r>
              <a:rPr lang="kk-KZ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Орташа айлық температурасын анықтаңыз -</a:t>
            </a:r>
          </a:p>
          <a:p>
            <a:r>
              <a:rPr lang="kk-KZ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Орташа айлық жауын-шашын мөлшерін атаңыз -</a:t>
            </a:r>
          </a:p>
          <a:p>
            <a:r>
              <a:rPr lang="kk-KZ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Температурасының амплитудасын есептеңіз -</a:t>
            </a:r>
          </a:p>
          <a:p>
            <a:r>
              <a:rPr lang="kk-KZ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 жазыңыз (суық және ыстық айлары туралы, жауын-шашын көп түсетін мерзімі және т.с.с)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 №</a:t>
            </a:r>
            <a:r>
              <a:rPr lang="kk-KZ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user\Desktop\0006-008-KLIMATOGRAMMA-Zadani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929718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215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34636"/>
            <a:ext cx="642608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Қарқаралы метеостанцияға экскурсия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8532440" y="652534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3792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980728"/>
            <a:ext cx="7948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Орташа жылдық температураны есептеу</a:t>
            </a:r>
            <a:endParaRPr lang="en-US" sz="2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27096"/>
              </p:ext>
            </p:extLst>
          </p:nvPr>
        </p:nvGraphicFramePr>
        <p:xfrm>
          <a:off x="554842" y="2194068"/>
          <a:ext cx="8337635" cy="2243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255">
                  <a:extLst>
                    <a:ext uri="{9D8B030D-6E8A-4147-A177-3AD203B41FA5}">
                      <a16:colId xmlns:a16="http://schemas.microsoft.com/office/drawing/2014/main" xmlns="" val="2831745807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80879272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42934631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1486580676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2877630229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3871424728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3997521072"/>
                    </a:ext>
                  </a:extLst>
                </a:gridCol>
                <a:gridCol w="652149">
                  <a:extLst>
                    <a:ext uri="{9D8B030D-6E8A-4147-A177-3AD203B41FA5}">
                      <a16:colId xmlns:a16="http://schemas.microsoft.com/office/drawing/2014/main" xmlns="" val="3211342656"/>
                    </a:ext>
                  </a:extLst>
                </a:gridCol>
                <a:gridCol w="515814">
                  <a:extLst>
                    <a:ext uri="{9D8B030D-6E8A-4147-A177-3AD203B41FA5}">
                      <a16:colId xmlns:a16="http://schemas.microsoft.com/office/drawing/2014/main" xmlns="" val="3309973746"/>
                    </a:ext>
                  </a:extLst>
                </a:gridCol>
                <a:gridCol w="447266">
                  <a:extLst>
                    <a:ext uri="{9D8B030D-6E8A-4147-A177-3AD203B41FA5}">
                      <a16:colId xmlns:a16="http://schemas.microsoft.com/office/drawing/2014/main" xmlns="" val="3160495872"/>
                    </a:ext>
                  </a:extLst>
                </a:gridCol>
                <a:gridCol w="533791">
                  <a:extLst>
                    <a:ext uri="{9D8B030D-6E8A-4147-A177-3AD203B41FA5}">
                      <a16:colId xmlns:a16="http://schemas.microsoft.com/office/drawing/2014/main" xmlns="" val="2424421520"/>
                    </a:ext>
                  </a:extLst>
                </a:gridCol>
                <a:gridCol w="537255">
                  <a:extLst>
                    <a:ext uri="{9D8B030D-6E8A-4147-A177-3AD203B41FA5}">
                      <a16:colId xmlns:a16="http://schemas.microsoft.com/office/drawing/2014/main" xmlns="" val="2092940062"/>
                    </a:ext>
                  </a:extLst>
                </a:gridCol>
                <a:gridCol w="1890575">
                  <a:extLst>
                    <a:ext uri="{9D8B030D-6E8A-4147-A177-3AD203B41FA5}">
                      <a16:colId xmlns:a16="http://schemas.microsoft.com/office/drawing/2014/main" xmlns="" val="2291897518"/>
                    </a:ext>
                  </a:extLst>
                </a:gridCol>
              </a:tblGrid>
              <a:tr h="1321245">
                <a:tc>
                  <a:txBody>
                    <a:bodyPr/>
                    <a:lstStyle/>
                    <a:p>
                      <a:r>
                        <a:rPr lang="kk-KZ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І</a:t>
                      </a:r>
                      <a:endParaRPr lang="en-US" sz="20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ІІ</a:t>
                      </a:r>
                      <a:endParaRPr lang="en-US" sz="20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ІІІ</a:t>
                      </a:r>
                      <a:endParaRPr lang="en-US" sz="20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IV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V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VI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VII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VIII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IX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X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XI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XII</a:t>
                      </a: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sz="20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Орташа жылдық</a:t>
                      </a:r>
                      <a:r>
                        <a:rPr lang="kk-KZ" sz="2000" b="1" baseline="0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 температура</a:t>
                      </a:r>
                      <a:endParaRPr lang="en-US" sz="20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>
                    <a:solidFill>
                      <a:srgbClr val="333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3606251"/>
                  </a:ext>
                </a:extLst>
              </a:tr>
              <a:tr h="921799">
                <a:tc>
                  <a:txBody>
                    <a:bodyPr/>
                    <a:lstStyle/>
                    <a:p>
                      <a:r>
                        <a:rPr lang="kk-KZ" sz="18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-14̊</a:t>
                      </a:r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-11̊ </a:t>
                      </a:r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+2̊ </a:t>
                      </a:r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+10̊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+18̊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+22̊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+20̊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+12̊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+6̊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-5̊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-12̊</a:t>
                      </a:r>
                      <a:endParaRPr lang="en-US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ea typeface="Tahoma" panose="020B0604030504040204" pitchFamily="34" charset="0"/>
                          <a:cs typeface="Times New Roman" pitchFamily="18" charset="0"/>
                        </a:rPr>
                        <a:t> </a:t>
                      </a:r>
                      <a:endParaRPr lang="en-US" sz="1800" b="1" dirty="0">
                        <a:latin typeface="Times New Roman" pitchFamily="18" charset="0"/>
                        <a:ea typeface="Tahoma" panose="020B0604030504040204" pitchFamily="34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3624223208"/>
                  </a:ext>
                </a:extLst>
              </a:tr>
            </a:tbl>
          </a:graphicData>
        </a:graphic>
      </p:graphicFrame>
      <p:sp>
        <p:nvSpPr>
          <p:cNvPr id="4" name="Блок-схема: альтернативный процесс 3"/>
          <p:cNvSpPr/>
          <p:nvPr/>
        </p:nvSpPr>
        <p:spPr>
          <a:xfrm>
            <a:off x="2552437" y="4941168"/>
            <a:ext cx="3240360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+90̊ С- 45̊ С </a:t>
            </a:r>
            <a:r>
              <a:rPr lang="ru-RU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en-US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45̊</a:t>
            </a:r>
            <a:r>
              <a:rPr lang="kk-KZ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</a:t>
            </a:r>
            <a:r>
              <a:rPr lang="en-US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kk-KZ" b="1" dirty="0">
              <a:solidFill>
                <a:srgbClr val="0000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kk-KZ" b="1" dirty="0">
              <a:solidFill>
                <a:srgbClr val="0000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kk-KZ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45̊</a:t>
            </a:r>
            <a:r>
              <a:rPr lang="kk-KZ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/ 12= +3,75̊ С</a:t>
            </a:r>
            <a:endParaRPr lang="ru-RU" dirty="0"/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244408" y="6309320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50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582341"/>
            <a:ext cx="67687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k-KZ" b="1" dirty="0">
                <a:latin typeface="Times New Roman" pitchFamily="18" charset="0"/>
                <a:cs typeface="Times New Roman" pitchFamily="18" charset="0"/>
              </a:rPr>
              <a:t>Қатені тап!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1. Ауа райының элементтері топырақ, су, теңіз,мұхит,өсімдік болып табылады.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2. Барлық атмосфералық құбылыстар стратосфера қабатында болады.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3. Ауа райына тән қасиет - тұрақтылық.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4. Ауа райы тек 1 жылда ғана өзгереді.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5. Ауа райы болжамы телефон арқылы көпшілікке хабарланады.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6. Ауа массаларының қасиеті ең алдымен белдеулік орнына байланысты.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7. Ауа райының болжамы гороскопта көрсетіледі.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604448" y="6381328"/>
            <a:ext cx="288032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8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59632" y="620688"/>
            <a:ext cx="7128792" cy="12241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Картада кейбір көрсеткіштерді белгілейтін қисық сызықтардың 9 кем емес түрін анықтаңыз. Олармен нені көрсетеді?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71800" y="1999819"/>
            <a:ext cx="6264696" cy="46805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kk-KZ" dirty="0" smtClean="0"/>
              <a:t>1. Қысымдары бірдей нүктелерді қосатын қисық сызық</a:t>
            </a:r>
          </a:p>
          <a:p>
            <a:pPr algn="just"/>
            <a:r>
              <a:rPr lang="kk-KZ" dirty="0" smtClean="0"/>
              <a:t>2. Тереңдіктері бірдей нүктелерді қосатын қисық сызық</a:t>
            </a:r>
          </a:p>
          <a:p>
            <a:pPr algn="just"/>
            <a:r>
              <a:rPr lang="kk-KZ" dirty="0" smtClean="0"/>
              <a:t>3. Биіктіктері бірдей </a:t>
            </a:r>
            <a:r>
              <a:rPr lang="kk-KZ" dirty="0"/>
              <a:t>нүктелерді қосатын қисық сызық</a:t>
            </a:r>
          </a:p>
          <a:p>
            <a:pPr algn="just"/>
            <a:r>
              <a:rPr lang="kk-KZ" dirty="0" smtClean="0"/>
              <a:t>4. Желдің жылдамдығы </a:t>
            </a:r>
            <a:r>
              <a:rPr lang="kk-KZ" dirty="0"/>
              <a:t>бірдей нүктелерді қосатын қисық </a:t>
            </a:r>
            <a:r>
              <a:rPr lang="kk-KZ" dirty="0" smtClean="0"/>
              <a:t>сызық</a:t>
            </a:r>
          </a:p>
          <a:p>
            <a:pPr algn="just"/>
            <a:r>
              <a:rPr lang="kk-KZ" dirty="0" smtClean="0"/>
              <a:t>5. Жауын – шашындары </a:t>
            </a:r>
            <a:r>
              <a:rPr lang="kk-KZ" dirty="0"/>
              <a:t>бірдей нүктелерді қосатын қисық </a:t>
            </a:r>
            <a:r>
              <a:rPr lang="kk-KZ" dirty="0" smtClean="0"/>
              <a:t>сызық</a:t>
            </a:r>
          </a:p>
          <a:p>
            <a:pPr algn="just"/>
            <a:r>
              <a:rPr lang="kk-KZ" dirty="0" smtClean="0"/>
              <a:t>6. Өнім өндіруі</a:t>
            </a:r>
            <a:r>
              <a:rPr lang="kk-KZ" dirty="0"/>
              <a:t> бірдей нүктелерді қосатын қисық </a:t>
            </a:r>
            <a:r>
              <a:rPr lang="kk-KZ" dirty="0" smtClean="0"/>
              <a:t>сызық</a:t>
            </a:r>
          </a:p>
          <a:p>
            <a:pPr algn="just"/>
            <a:r>
              <a:rPr lang="kk-KZ" dirty="0" smtClean="0"/>
              <a:t>7. Тау жыныстарының қалыңдығының</a:t>
            </a:r>
            <a:r>
              <a:rPr lang="kk-KZ" dirty="0"/>
              <a:t> бірдей нүктелерді қосатын қисық </a:t>
            </a:r>
            <a:r>
              <a:rPr lang="kk-KZ" dirty="0" smtClean="0"/>
              <a:t>сызық</a:t>
            </a:r>
          </a:p>
          <a:p>
            <a:pPr algn="just"/>
            <a:r>
              <a:rPr lang="kk-KZ" dirty="0" smtClean="0"/>
              <a:t>8. Температуралары </a:t>
            </a:r>
            <a:r>
              <a:rPr lang="kk-KZ" dirty="0"/>
              <a:t>бірдей нүктелерді қосатын қисық </a:t>
            </a:r>
            <a:r>
              <a:rPr lang="kk-KZ" dirty="0" smtClean="0"/>
              <a:t>сызық</a:t>
            </a:r>
          </a:p>
          <a:p>
            <a:pPr algn="just"/>
            <a:r>
              <a:rPr lang="kk-KZ" dirty="0" smtClean="0"/>
              <a:t>9. Көлемі </a:t>
            </a:r>
            <a:r>
              <a:rPr lang="kk-KZ" dirty="0"/>
              <a:t>бірдей нүктелерді қосатын қисық сызық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1244" y="2204864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Изотерма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5928" y="2785193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 Изогиета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5928" y="3284984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Изохора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5928" y="3717032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Изобат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5928" y="4221088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Изобара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5928" y="4797152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Изотаха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5928" y="5265204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Изокванта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5928" y="5733256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Изопахита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1244" y="6217005"/>
            <a:ext cx="20162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Изогипс </a:t>
            </a:r>
            <a:endParaRPr lang="ru-RU" dirty="0"/>
          </a:p>
        </p:txBody>
      </p:sp>
      <p:sp>
        <p:nvSpPr>
          <p:cNvPr id="13" name="Управляющая кнопка: назад 12">
            <a:hlinkClick r:id="rId2" action="ppaction://hlinksldjump" highlightClick="1"/>
          </p:cNvPr>
          <p:cNvSpPr/>
          <p:nvPr/>
        </p:nvSpPr>
        <p:spPr>
          <a:xfrm>
            <a:off x="8820472" y="6577045"/>
            <a:ext cx="216024" cy="16432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35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19072"/>
            <a:ext cx="835292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етегіндегі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атмосфералық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қысым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670 мм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, 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қысым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440 мм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с.б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таудың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биіктігі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қанша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420888"/>
            <a:ext cx="835292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бетінде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+20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3000 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биіктіктегі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қанша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281172"/>
            <a:ext cx="835292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Петропавл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қаласында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буланушылық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мөлшері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500 мм,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жауын-шашын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500 мм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ылғалдану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коэффициенті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қаншаға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82856" y="1860115"/>
            <a:ext cx="640871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(670-440 мм) х 10 м = 2300 м </a:t>
            </a:r>
            <a:r>
              <a:rPr lang="ru-RU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таудың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биіктігі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2300 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3105835"/>
            <a:ext cx="5256584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 3000 = 18</a:t>
            </a:r>
            <a:r>
              <a:rPr lang="ru-RU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20</a:t>
            </a:r>
            <a:r>
              <a:rPr lang="ru-RU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-18</a:t>
            </a:r>
            <a:r>
              <a:rPr lang="ru-RU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+2</a:t>
            </a:r>
            <a:r>
              <a:rPr lang="ru-RU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+2 </a:t>
            </a:r>
            <a:r>
              <a:rPr lang="ru-RU" i="1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6055423"/>
            <a:ext cx="6466749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= 500 : 500 = 1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Петропавлда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ылғалдану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коэфициенті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1-ге 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= 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483096"/>
            <a:ext cx="8352928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+30̊ С ауа температурасында  30 г су буы болу керек. Белгілі бір аймақта  +30̊ С ауа температурасында  23 г су буы бар. Ауаның салыстырмалы ылғалдылығын есептеңіз</a:t>
            </a:r>
            <a:r>
              <a:rPr lang="kk-KZ" b="1" dirty="0">
                <a:solidFill>
                  <a:srgbClr val="0000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320500" y="4475310"/>
            <a:ext cx="5472608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k-KZ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30 г – 100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%,      23 г – х %               23*100/ 30 = 76,6% </a:t>
            </a:r>
          </a:p>
          <a:p>
            <a:r>
              <a:rPr lang="ru-RU" dirty="0" err="1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Ауаның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салыстырмалы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ылғалдылығы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76,6%</a:t>
            </a:r>
            <a:r>
              <a:rPr lang="kk-KZ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тең 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</a:t>
            </a:r>
            <a:endParaRPr lang="en-US" dirty="0">
              <a:solidFill>
                <a:srgbClr val="000066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14" name="Управляющая кнопка: назад 13">
            <a:hlinkClick r:id="rId2" action="ppaction://hlinksldjump" highlightClick="1"/>
          </p:cNvPr>
          <p:cNvSpPr/>
          <p:nvPr/>
        </p:nvSpPr>
        <p:spPr>
          <a:xfrm>
            <a:off x="8591568" y="6525344"/>
            <a:ext cx="372920" cy="17641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21910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Интерактивті картамен жұмыс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48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611560" y="908720"/>
            <a:ext cx="8352928" cy="194421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География пәнінен  білім алушылардың функционалдық сауаттылықтарын арттыру жолдары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755576" y="3212976"/>
            <a:ext cx="7848872" cy="158417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rgbClr val="000066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kk-KZ" sz="2400" b="1" dirty="0">
                <a:solidFill>
                  <a:schemeClr val="accent1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7 сынып 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райы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метеорологиялық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элементтер</a:t>
            </a:r>
            <a:endParaRPr lang="ru-RU" sz="2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73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Елбасымыз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Н.Ә. Назарбаев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жолдауында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айтқандай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Болашақта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өркениетті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дамыған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елдердің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қатарына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заман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талабына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Қазақстанды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дамыған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елдің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қатарына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жеткізетін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терезесін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даму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жүйесінің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үрдісінің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технологияландыру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мәселесін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қойып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болашағы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ұрпақ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дейтіндей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болсақ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ұстаз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жауапкершілігі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арта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түспек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Жауапкершілікті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сезіне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ұрпақ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бойына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білім-білік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дағдысын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дарыту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ұстаздар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білемін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1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578513"/>
              </p:ext>
            </p:extLst>
          </p:nvPr>
        </p:nvGraphicFramePr>
        <p:xfrm>
          <a:off x="971600" y="1556792"/>
          <a:ext cx="6912768" cy="30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1009"/>
                <a:gridCol w="1982985"/>
                <a:gridCol w="2328774"/>
              </a:tblGrid>
              <a:tr h="1013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Плюс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Минус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Қызықты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083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chemeClr val="tx1"/>
                          </a:solidFill>
                          <a:effectLst/>
                        </a:rPr>
                        <a:t>Сабақта барлығы ұнады: сабақ мазмұны, жұмыс түрлері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Ұнамады, түсініксіз болып қалды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Барлық деректер мен әдістер қызықты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14962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Назарларыңызға рахм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6" y="27122"/>
            <a:ext cx="9112334" cy="683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15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275856" y="2399819"/>
            <a:ext cx="3024336" cy="273630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k-KZ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География пәнін оқытуда  оқушылардың функционалдық сауаттылығын қалай арттырып жүрсіздер?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1169947"/>
            <a:ext cx="2880320" cy="273630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Функционалдық сауаттылық дегенді қалай түсінесіз?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84168" y="3839979"/>
            <a:ext cx="2664296" cy="273630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Функционалды сауатты оқушы деген кім?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051720" y="3356992"/>
            <a:ext cx="144016" cy="1440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5248589" y="4899760"/>
            <a:ext cx="144016" cy="1440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7812106" y="5712986"/>
            <a:ext cx="288032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8676456" y="6576283"/>
            <a:ext cx="360040" cy="16508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7685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-конечная звезда 4"/>
          <p:cNvSpPr/>
          <p:nvPr/>
        </p:nvSpPr>
        <p:spPr>
          <a:xfrm>
            <a:off x="2740619" y="2328202"/>
            <a:ext cx="3686208" cy="3083573"/>
          </a:xfrm>
          <a:custGeom>
            <a:avLst/>
            <a:gdLst>
              <a:gd name="connsiteX0" fmla="*/ -9 w 3456384"/>
              <a:gd name="connsiteY0" fmla="*/ 1852353 h 2880320"/>
              <a:gd name="connsiteX1" fmla="*/ 532242 w 3456384"/>
              <a:gd name="connsiteY1" fmla="*/ 1281870 h 2880320"/>
              <a:gd name="connsiteX2" fmla="*/ 342288 w 3456384"/>
              <a:gd name="connsiteY2" fmla="*/ 570485 h 2880320"/>
              <a:gd name="connsiteX3" fmla="*/ 1195950 w 3456384"/>
              <a:gd name="connsiteY3" fmla="*/ 570486 h 2880320"/>
              <a:gd name="connsiteX4" fmla="*/ 1728192 w 3456384"/>
              <a:gd name="connsiteY4" fmla="*/ 0 h 2880320"/>
              <a:gd name="connsiteX5" fmla="*/ 2260434 w 3456384"/>
              <a:gd name="connsiteY5" fmla="*/ 570486 h 2880320"/>
              <a:gd name="connsiteX6" fmla="*/ 3114096 w 3456384"/>
              <a:gd name="connsiteY6" fmla="*/ 570485 h 2880320"/>
              <a:gd name="connsiteX7" fmla="*/ 2924142 w 3456384"/>
              <a:gd name="connsiteY7" fmla="*/ 1281870 h 2880320"/>
              <a:gd name="connsiteX8" fmla="*/ 3456393 w 3456384"/>
              <a:gd name="connsiteY8" fmla="*/ 1852353 h 2880320"/>
              <a:gd name="connsiteX9" fmla="*/ 2687265 w 3456384"/>
              <a:gd name="connsiteY9" fmla="*/ 2168949 h 2880320"/>
              <a:gd name="connsiteX10" fmla="*/ 2497306 w 3456384"/>
              <a:gd name="connsiteY10" fmla="*/ 2880335 h 2880320"/>
              <a:gd name="connsiteX11" fmla="*/ 1728192 w 3456384"/>
              <a:gd name="connsiteY11" fmla="*/ 2563736 h 2880320"/>
              <a:gd name="connsiteX12" fmla="*/ 959078 w 3456384"/>
              <a:gd name="connsiteY12" fmla="*/ 2880335 h 2880320"/>
              <a:gd name="connsiteX13" fmla="*/ 769119 w 3456384"/>
              <a:gd name="connsiteY13" fmla="*/ 2168949 h 2880320"/>
              <a:gd name="connsiteX14" fmla="*/ -9 w 3456384"/>
              <a:gd name="connsiteY14" fmla="*/ 1852353 h 2880320"/>
              <a:gd name="connsiteX0" fmla="*/ 0 w 3583028"/>
              <a:gd name="connsiteY0" fmla="*/ 1852353 h 2880335"/>
              <a:gd name="connsiteX1" fmla="*/ 532251 w 3583028"/>
              <a:gd name="connsiteY1" fmla="*/ 1281870 h 2880335"/>
              <a:gd name="connsiteX2" fmla="*/ 342297 w 3583028"/>
              <a:gd name="connsiteY2" fmla="*/ 570485 h 2880335"/>
              <a:gd name="connsiteX3" fmla="*/ 1195959 w 3583028"/>
              <a:gd name="connsiteY3" fmla="*/ 570486 h 2880335"/>
              <a:gd name="connsiteX4" fmla="*/ 1728201 w 3583028"/>
              <a:gd name="connsiteY4" fmla="*/ 0 h 2880335"/>
              <a:gd name="connsiteX5" fmla="*/ 2260443 w 3583028"/>
              <a:gd name="connsiteY5" fmla="*/ 570486 h 2880335"/>
              <a:gd name="connsiteX6" fmla="*/ 3583028 w 3583028"/>
              <a:gd name="connsiteY6" fmla="*/ 371192 h 2880335"/>
              <a:gd name="connsiteX7" fmla="*/ 2924151 w 3583028"/>
              <a:gd name="connsiteY7" fmla="*/ 1281870 h 2880335"/>
              <a:gd name="connsiteX8" fmla="*/ 3456402 w 3583028"/>
              <a:gd name="connsiteY8" fmla="*/ 1852353 h 2880335"/>
              <a:gd name="connsiteX9" fmla="*/ 2687274 w 3583028"/>
              <a:gd name="connsiteY9" fmla="*/ 2168949 h 2880335"/>
              <a:gd name="connsiteX10" fmla="*/ 2497315 w 3583028"/>
              <a:gd name="connsiteY10" fmla="*/ 2880335 h 2880335"/>
              <a:gd name="connsiteX11" fmla="*/ 1728201 w 3583028"/>
              <a:gd name="connsiteY11" fmla="*/ 2563736 h 2880335"/>
              <a:gd name="connsiteX12" fmla="*/ 959087 w 3583028"/>
              <a:gd name="connsiteY12" fmla="*/ 2880335 h 2880335"/>
              <a:gd name="connsiteX13" fmla="*/ 769128 w 3583028"/>
              <a:gd name="connsiteY13" fmla="*/ 2168949 h 2880335"/>
              <a:gd name="connsiteX14" fmla="*/ 0 w 3583028"/>
              <a:gd name="connsiteY14" fmla="*/ 1852353 h 2880335"/>
              <a:gd name="connsiteX0" fmla="*/ 103180 w 3686208"/>
              <a:gd name="connsiteY0" fmla="*/ 1852353 h 2880335"/>
              <a:gd name="connsiteX1" fmla="*/ 635431 w 3686208"/>
              <a:gd name="connsiteY1" fmla="*/ 1281870 h 2880335"/>
              <a:gd name="connsiteX2" fmla="*/ 0 w 3686208"/>
              <a:gd name="connsiteY2" fmla="*/ 195346 h 2880335"/>
              <a:gd name="connsiteX3" fmla="*/ 1299139 w 3686208"/>
              <a:gd name="connsiteY3" fmla="*/ 570486 h 2880335"/>
              <a:gd name="connsiteX4" fmla="*/ 1831381 w 3686208"/>
              <a:gd name="connsiteY4" fmla="*/ 0 h 2880335"/>
              <a:gd name="connsiteX5" fmla="*/ 2363623 w 3686208"/>
              <a:gd name="connsiteY5" fmla="*/ 570486 h 2880335"/>
              <a:gd name="connsiteX6" fmla="*/ 3686208 w 3686208"/>
              <a:gd name="connsiteY6" fmla="*/ 371192 h 2880335"/>
              <a:gd name="connsiteX7" fmla="*/ 3027331 w 3686208"/>
              <a:gd name="connsiteY7" fmla="*/ 1281870 h 2880335"/>
              <a:gd name="connsiteX8" fmla="*/ 3559582 w 3686208"/>
              <a:gd name="connsiteY8" fmla="*/ 1852353 h 2880335"/>
              <a:gd name="connsiteX9" fmla="*/ 2790454 w 3686208"/>
              <a:gd name="connsiteY9" fmla="*/ 2168949 h 2880335"/>
              <a:gd name="connsiteX10" fmla="*/ 2600495 w 3686208"/>
              <a:gd name="connsiteY10" fmla="*/ 2880335 h 2880335"/>
              <a:gd name="connsiteX11" fmla="*/ 1831381 w 3686208"/>
              <a:gd name="connsiteY11" fmla="*/ 2563736 h 2880335"/>
              <a:gd name="connsiteX12" fmla="*/ 1062267 w 3686208"/>
              <a:gd name="connsiteY12" fmla="*/ 2880335 h 2880335"/>
              <a:gd name="connsiteX13" fmla="*/ 872308 w 3686208"/>
              <a:gd name="connsiteY13" fmla="*/ 2168949 h 2880335"/>
              <a:gd name="connsiteX14" fmla="*/ 103180 w 3686208"/>
              <a:gd name="connsiteY14" fmla="*/ 1852353 h 2880335"/>
              <a:gd name="connsiteX0" fmla="*/ 103180 w 3686208"/>
              <a:gd name="connsiteY0" fmla="*/ 1657007 h 2684989"/>
              <a:gd name="connsiteX1" fmla="*/ 635431 w 3686208"/>
              <a:gd name="connsiteY1" fmla="*/ 1086524 h 2684989"/>
              <a:gd name="connsiteX2" fmla="*/ 0 w 3686208"/>
              <a:gd name="connsiteY2" fmla="*/ 0 h 2684989"/>
              <a:gd name="connsiteX3" fmla="*/ 1299139 w 3686208"/>
              <a:gd name="connsiteY3" fmla="*/ 375140 h 2684989"/>
              <a:gd name="connsiteX4" fmla="*/ 1843104 w 3686208"/>
              <a:gd name="connsiteY4" fmla="*/ 50839 h 2684989"/>
              <a:gd name="connsiteX5" fmla="*/ 2363623 w 3686208"/>
              <a:gd name="connsiteY5" fmla="*/ 375140 h 2684989"/>
              <a:gd name="connsiteX6" fmla="*/ 3686208 w 3686208"/>
              <a:gd name="connsiteY6" fmla="*/ 175846 h 2684989"/>
              <a:gd name="connsiteX7" fmla="*/ 3027331 w 3686208"/>
              <a:gd name="connsiteY7" fmla="*/ 1086524 h 2684989"/>
              <a:gd name="connsiteX8" fmla="*/ 3559582 w 3686208"/>
              <a:gd name="connsiteY8" fmla="*/ 1657007 h 2684989"/>
              <a:gd name="connsiteX9" fmla="*/ 2790454 w 3686208"/>
              <a:gd name="connsiteY9" fmla="*/ 1973603 h 2684989"/>
              <a:gd name="connsiteX10" fmla="*/ 2600495 w 3686208"/>
              <a:gd name="connsiteY10" fmla="*/ 2684989 h 2684989"/>
              <a:gd name="connsiteX11" fmla="*/ 1831381 w 3686208"/>
              <a:gd name="connsiteY11" fmla="*/ 2368390 h 2684989"/>
              <a:gd name="connsiteX12" fmla="*/ 1062267 w 3686208"/>
              <a:gd name="connsiteY12" fmla="*/ 2684989 h 2684989"/>
              <a:gd name="connsiteX13" fmla="*/ 872308 w 3686208"/>
              <a:gd name="connsiteY13" fmla="*/ 1973603 h 2684989"/>
              <a:gd name="connsiteX14" fmla="*/ 103180 w 3686208"/>
              <a:gd name="connsiteY14" fmla="*/ 1657007 h 2684989"/>
              <a:gd name="connsiteX0" fmla="*/ 103180 w 3686208"/>
              <a:gd name="connsiteY0" fmla="*/ 1657007 h 2684989"/>
              <a:gd name="connsiteX1" fmla="*/ 635431 w 3686208"/>
              <a:gd name="connsiteY1" fmla="*/ 1086524 h 2684989"/>
              <a:gd name="connsiteX2" fmla="*/ 0 w 3686208"/>
              <a:gd name="connsiteY2" fmla="*/ 0 h 2684989"/>
              <a:gd name="connsiteX3" fmla="*/ 1299139 w 3686208"/>
              <a:gd name="connsiteY3" fmla="*/ 375140 h 2684989"/>
              <a:gd name="connsiteX4" fmla="*/ 1843104 w 3686208"/>
              <a:gd name="connsiteY4" fmla="*/ 50839 h 2684989"/>
              <a:gd name="connsiteX5" fmla="*/ 2363623 w 3686208"/>
              <a:gd name="connsiteY5" fmla="*/ 375140 h 2684989"/>
              <a:gd name="connsiteX6" fmla="*/ 3686208 w 3686208"/>
              <a:gd name="connsiteY6" fmla="*/ 175846 h 2684989"/>
              <a:gd name="connsiteX7" fmla="*/ 3027331 w 3686208"/>
              <a:gd name="connsiteY7" fmla="*/ 1086524 h 2684989"/>
              <a:gd name="connsiteX8" fmla="*/ 3559582 w 3686208"/>
              <a:gd name="connsiteY8" fmla="*/ 1657007 h 2684989"/>
              <a:gd name="connsiteX9" fmla="*/ 2790454 w 3686208"/>
              <a:gd name="connsiteY9" fmla="*/ 1973603 h 2684989"/>
              <a:gd name="connsiteX10" fmla="*/ 2858403 w 3686208"/>
              <a:gd name="connsiteY10" fmla="*/ 2462250 h 2684989"/>
              <a:gd name="connsiteX11" fmla="*/ 1831381 w 3686208"/>
              <a:gd name="connsiteY11" fmla="*/ 2368390 h 2684989"/>
              <a:gd name="connsiteX12" fmla="*/ 1062267 w 3686208"/>
              <a:gd name="connsiteY12" fmla="*/ 2684989 h 2684989"/>
              <a:gd name="connsiteX13" fmla="*/ 872308 w 3686208"/>
              <a:gd name="connsiteY13" fmla="*/ 1973603 h 2684989"/>
              <a:gd name="connsiteX14" fmla="*/ 103180 w 3686208"/>
              <a:gd name="connsiteY14" fmla="*/ 1657007 h 2684989"/>
              <a:gd name="connsiteX0" fmla="*/ 103180 w 3686208"/>
              <a:gd name="connsiteY0" fmla="*/ 1657007 h 3083573"/>
              <a:gd name="connsiteX1" fmla="*/ 635431 w 3686208"/>
              <a:gd name="connsiteY1" fmla="*/ 1086524 h 3083573"/>
              <a:gd name="connsiteX2" fmla="*/ 0 w 3686208"/>
              <a:gd name="connsiteY2" fmla="*/ 0 h 3083573"/>
              <a:gd name="connsiteX3" fmla="*/ 1299139 w 3686208"/>
              <a:gd name="connsiteY3" fmla="*/ 375140 h 3083573"/>
              <a:gd name="connsiteX4" fmla="*/ 1843104 w 3686208"/>
              <a:gd name="connsiteY4" fmla="*/ 50839 h 3083573"/>
              <a:gd name="connsiteX5" fmla="*/ 2363623 w 3686208"/>
              <a:gd name="connsiteY5" fmla="*/ 375140 h 3083573"/>
              <a:gd name="connsiteX6" fmla="*/ 3686208 w 3686208"/>
              <a:gd name="connsiteY6" fmla="*/ 175846 h 3083573"/>
              <a:gd name="connsiteX7" fmla="*/ 3027331 w 3686208"/>
              <a:gd name="connsiteY7" fmla="*/ 1086524 h 3083573"/>
              <a:gd name="connsiteX8" fmla="*/ 3559582 w 3686208"/>
              <a:gd name="connsiteY8" fmla="*/ 1657007 h 3083573"/>
              <a:gd name="connsiteX9" fmla="*/ 2790454 w 3686208"/>
              <a:gd name="connsiteY9" fmla="*/ 1973603 h 3083573"/>
              <a:gd name="connsiteX10" fmla="*/ 2858403 w 3686208"/>
              <a:gd name="connsiteY10" fmla="*/ 2462250 h 3083573"/>
              <a:gd name="connsiteX11" fmla="*/ 1831381 w 3686208"/>
              <a:gd name="connsiteY11" fmla="*/ 2368390 h 3083573"/>
              <a:gd name="connsiteX12" fmla="*/ 792636 w 3686208"/>
              <a:gd name="connsiteY12" fmla="*/ 3083573 h 3083573"/>
              <a:gd name="connsiteX13" fmla="*/ 872308 w 3686208"/>
              <a:gd name="connsiteY13" fmla="*/ 1973603 h 3083573"/>
              <a:gd name="connsiteX14" fmla="*/ 103180 w 3686208"/>
              <a:gd name="connsiteY14" fmla="*/ 1657007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86208" h="3083573">
                <a:moveTo>
                  <a:pt x="103180" y="1657007"/>
                </a:moveTo>
                <a:lnTo>
                  <a:pt x="635431" y="1086524"/>
                </a:lnTo>
                <a:lnTo>
                  <a:pt x="0" y="0"/>
                </a:lnTo>
                <a:lnTo>
                  <a:pt x="1299139" y="375140"/>
                </a:lnTo>
                <a:lnTo>
                  <a:pt x="1843104" y="50839"/>
                </a:lnTo>
                <a:lnTo>
                  <a:pt x="2363623" y="375140"/>
                </a:lnTo>
                <a:lnTo>
                  <a:pt x="3686208" y="175846"/>
                </a:lnTo>
                <a:lnTo>
                  <a:pt x="3027331" y="1086524"/>
                </a:lnTo>
                <a:lnTo>
                  <a:pt x="3559582" y="1657007"/>
                </a:lnTo>
                <a:lnTo>
                  <a:pt x="2790454" y="1973603"/>
                </a:lnTo>
                <a:lnTo>
                  <a:pt x="2858403" y="2462250"/>
                </a:lnTo>
                <a:lnTo>
                  <a:pt x="1831381" y="2368390"/>
                </a:lnTo>
                <a:lnTo>
                  <a:pt x="792636" y="3083573"/>
                </a:lnTo>
                <a:lnTo>
                  <a:pt x="872308" y="1973603"/>
                </a:lnTo>
                <a:lnTo>
                  <a:pt x="103180" y="1657007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Функционалдық </a:t>
            </a:r>
          </a:p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сауаттылық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4139952" y="4797152"/>
            <a:ext cx="2880319" cy="1944216"/>
          </a:xfrm>
          <a:prstGeom prst="pent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білім – білік дағдыларының  құзіреттілікке ұласу жолы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6156174" y="692696"/>
            <a:ext cx="2880319" cy="2303790"/>
          </a:xfrm>
          <a:prstGeom prst="pent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әлеуметтік  мәдени дамуының өлшемі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авильный пятиугольник 18"/>
          <p:cNvSpPr/>
          <p:nvPr/>
        </p:nvSpPr>
        <p:spPr>
          <a:xfrm>
            <a:off x="6288465" y="3052796"/>
            <a:ext cx="2880319" cy="2303790"/>
          </a:xfrm>
          <a:prstGeom prst="pen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әлеуметтік дағыларын дамытудың негізі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авильный пятиугольник 19"/>
          <p:cNvSpPr/>
          <p:nvPr/>
        </p:nvSpPr>
        <p:spPr>
          <a:xfrm>
            <a:off x="3428255" y="53474"/>
            <a:ext cx="2880319" cy="2303790"/>
          </a:xfrm>
          <a:prstGeom prst="pen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сыртқы ортамен қарым -қатынас жасау қабілеті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авильный пятиугольник 20"/>
          <p:cNvSpPr/>
          <p:nvPr/>
        </p:nvSpPr>
        <p:spPr>
          <a:xfrm>
            <a:off x="899593" y="4869160"/>
            <a:ext cx="3240360" cy="1800200"/>
          </a:xfrm>
          <a:prstGeom prst="pen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жеке бас қабілеттерін дамытудың бірлігі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авильный пятиугольник 21"/>
          <p:cNvSpPr/>
          <p:nvPr/>
        </p:nvSpPr>
        <p:spPr>
          <a:xfrm>
            <a:off x="-108520" y="2479443"/>
            <a:ext cx="3384375" cy="2533747"/>
          </a:xfrm>
          <a:prstGeom prst="pent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қатысымдық ақпараттық проблемалардың шешімін табу құзіреттіліктерінің бірлігі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авильный пятиугольник 22"/>
          <p:cNvSpPr/>
          <p:nvPr/>
        </p:nvSpPr>
        <p:spPr>
          <a:xfrm>
            <a:off x="395536" y="96611"/>
            <a:ext cx="2880319" cy="2303790"/>
          </a:xfrm>
          <a:prstGeom prst="pent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Оқушылардың өзгермелі өмірге бейімделу шарты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назад 23">
            <a:hlinkClick r:id="rId2" action="ppaction://hlinksldjump" highlightClick="1"/>
          </p:cNvPr>
          <p:cNvSpPr/>
          <p:nvPr/>
        </p:nvSpPr>
        <p:spPr>
          <a:xfrm>
            <a:off x="8244408" y="6453336"/>
            <a:ext cx="504056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30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134672" cy="1162050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География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саба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ғында қолданатын тапсырмалар түрлері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39552" y="1844824"/>
            <a:ext cx="7848872" cy="4572000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«Құбылыстар арасындағы байланысты табу»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«Ұқсастығын тап»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«Көкжиек тұстары»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«Ортақ белгілері»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«Артығын тап»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«Сұлбаны  анықта»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Тірек логикалық конспекті т.б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04448" y="6381328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10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331640" y="1124744"/>
            <a:ext cx="7128792" cy="4572000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белсенділік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тұрғыда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ойлау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шешім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қабылдай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кәсібін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таңдай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өмір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бойы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дайын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тұруы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8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Функционалдық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сауаттылық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60-жылдары ЮНЕСКО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құжаттарында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кейіннен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қолданысқа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Функционалдық сауаттылық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мектепте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алған білімдерін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іскерлік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дағдыларын, адами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әрекеттердің әр түрлі салаларында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сондай-ақ тұлға аралық қарым-қатынастарды өмірлік міндеттерін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шешу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үшін пайдалану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244408" y="6021288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95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2922280"/>
          </a:xfrm>
        </p:spPr>
        <p:txBody>
          <a:bodyPr/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беруді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ғылымды дамытудың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2020 - 2025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жылдарға арналған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бағдарламасының негізгі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мақсаты қазақстандық білім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ғылымның жаһандық бәсекеге қабілеттілігін арттыру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адамзаттық құндылықтар 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тұлғаны тәрбиелеу және оқыту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4" name="Picture 2" descr="C:\Users\Мурат\Desktop\зерттеул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343" y="3717032"/>
            <a:ext cx="7543824" cy="2809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748464" y="6526631"/>
            <a:ext cx="216024" cy="2147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86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b="1" dirty="0"/>
              <a:t> </a:t>
            </a:r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«З </a:t>
            </a:r>
            <a:r>
              <a:rPr lang="kk-KZ" sz="3100" b="1" dirty="0">
                <a:latin typeface="Times New Roman" pitchFamily="18" charset="0"/>
                <a:cs typeface="Times New Roman" pitchFamily="18" charset="0"/>
              </a:rPr>
              <a:t>е й і </a:t>
            </a:r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н» әлеуметтік </a:t>
            </a:r>
            <a:r>
              <a:rPr lang="kk-KZ" sz="3100" b="1" dirty="0">
                <a:latin typeface="Times New Roman" pitchFamily="18" charset="0"/>
                <a:cs typeface="Times New Roman" pitchFamily="18" charset="0"/>
              </a:rPr>
              <a:t>–педагогикалық жобасы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630" y="1412776"/>
            <a:ext cx="8229600" cy="438912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2020 - 2025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жылдарға арналған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бағдарламасын іске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4-8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сынып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оқушыларын халықаралық салыстырмалы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зерттеулерге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дайындау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аясында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Қарағанды облысында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беруді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дамытудың оқу-әдістемелік орталығы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Зейін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жобасын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әзірленген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Қарқаралы ауданы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жоба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жоспарлы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жұмысын бастап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кетті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04448" y="6309320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3" descr="D:\Новая папка (3)\20190906_10334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27020"/>
            <a:ext cx="2808312" cy="188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Новая папка (3)\20190906_1035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427020"/>
            <a:ext cx="2962275" cy="1738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31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1624</TotalTime>
  <Words>984</Words>
  <Application>Microsoft Office PowerPoint</Application>
  <PresentationFormat>Экран (4:3)</PresentationFormat>
  <Paragraphs>150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Қарқаралы қаласындағы «Мәди Бәпиұлы атындағы   № 44 жалпы орта білім беретін орта мектеп базасындағы тірек мектебі (РО)» КММ </vt:lpstr>
      <vt:lpstr>Презентация PowerPoint</vt:lpstr>
      <vt:lpstr>   </vt:lpstr>
      <vt:lpstr>Презентация PowerPoint</vt:lpstr>
      <vt:lpstr>География сабағында қолданатын тапсырмалар түрлері</vt:lpstr>
      <vt:lpstr>Презентация PowerPoint</vt:lpstr>
      <vt:lpstr>Презентация PowerPoint</vt:lpstr>
      <vt:lpstr>Презентация PowerPoint</vt:lpstr>
      <vt:lpstr> «З е й і н» әлеуметтік –педагогикалық жобасы </vt:lpstr>
      <vt:lpstr>Презентация PowerPoint</vt:lpstr>
      <vt:lpstr>Презентация PowerPoint</vt:lpstr>
      <vt:lpstr>Презентация PowerPoint</vt:lpstr>
      <vt:lpstr>Тапсырма №1</vt:lpstr>
      <vt:lpstr>Қарқаралы метеостанцияға экскурсия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Интерактивті картамен жұмыс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«Қарқаралы қаласындағы Мәди Бәпиұлы атындағы   № 44 жалпы орта білім беретін орта мектеп базасындағы  тірек мектебі (РО)» КММ</dc:title>
  <dc:creator>центр</dc:creator>
  <cp:lastModifiedBy>Acer Nitro 5</cp:lastModifiedBy>
  <cp:revision>89</cp:revision>
  <dcterms:created xsi:type="dcterms:W3CDTF">2020-12-25T09:13:02Z</dcterms:created>
  <dcterms:modified xsi:type="dcterms:W3CDTF">2021-01-04T05:24:32Z</dcterms:modified>
</cp:coreProperties>
</file>